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66" r:id="rId2"/>
    <p:sldId id="268" r:id="rId3"/>
    <p:sldId id="272" r:id="rId4"/>
    <p:sldId id="267" r:id="rId5"/>
    <p:sldId id="264" r:id="rId6"/>
    <p:sldId id="270" r:id="rId7"/>
    <p:sldId id="263" r:id="rId8"/>
    <p:sldId id="258" r:id="rId9"/>
    <p:sldId id="269" r:id="rId10"/>
    <p:sldId id="318" r:id="rId11"/>
    <p:sldId id="319" r:id="rId12"/>
    <p:sldId id="320" r:id="rId13"/>
    <p:sldId id="273" r:id="rId14"/>
    <p:sldId id="274" r:id="rId15"/>
    <p:sldId id="271" r:id="rId16"/>
    <p:sldId id="275" r:id="rId17"/>
    <p:sldId id="278" r:id="rId18"/>
    <p:sldId id="279" r:id="rId19"/>
    <p:sldId id="259" r:id="rId20"/>
    <p:sldId id="277" r:id="rId21"/>
    <p:sldId id="276" r:id="rId22"/>
    <p:sldId id="280" r:id="rId23"/>
    <p:sldId id="260" r:id="rId24"/>
    <p:sldId id="282" r:id="rId25"/>
    <p:sldId id="283" r:id="rId26"/>
    <p:sldId id="284" r:id="rId27"/>
    <p:sldId id="281" r:id="rId28"/>
    <p:sldId id="288" r:id="rId29"/>
    <p:sldId id="289" r:id="rId30"/>
    <p:sldId id="287" r:id="rId31"/>
    <p:sldId id="290" r:id="rId32"/>
    <p:sldId id="286" r:id="rId33"/>
    <p:sldId id="291" r:id="rId34"/>
    <p:sldId id="293" r:id="rId35"/>
    <p:sldId id="294" r:id="rId36"/>
    <p:sldId id="295" r:id="rId37"/>
    <p:sldId id="296" r:id="rId38"/>
    <p:sldId id="297" r:id="rId39"/>
    <p:sldId id="301" r:id="rId40"/>
    <p:sldId id="292" r:id="rId41"/>
    <p:sldId id="302" r:id="rId42"/>
    <p:sldId id="299" r:id="rId43"/>
    <p:sldId id="300" r:id="rId44"/>
    <p:sldId id="262" r:id="rId45"/>
    <p:sldId id="303" r:id="rId46"/>
    <p:sldId id="304" r:id="rId47"/>
    <p:sldId id="298" r:id="rId48"/>
    <p:sldId id="305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21" r:id="rId60"/>
    <p:sldId id="30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F75137-7648-446A-B852-5AA117138365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04454-ECE6-4CAC-B6D0-81D00240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11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04454-ECE6-4CAC-B6D0-81D0024033F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0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04454-ECE6-4CAC-B6D0-81D0024033F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46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09420-014F-F453-DC15-22A7CF55FC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DF95DD-3756-B2C1-0AAF-FBB03CEBA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66CD2-DEDE-5C0B-182E-48817445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6BC0-5CE0-45C8-835F-F88B89E0E8B4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B703F-A3D4-54BD-8FFA-BB9C51E40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C1EC9-F1B9-05ED-8EBA-CEB98D2D9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3046-0B75-4929-AAC2-FABEABB0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6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A65E6-F355-A26A-4648-A309A8603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20E66F-A9A4-BD91-516E-978050DDC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A82EE-DA14-938F-AC65-A79BA881B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6BC0-5CE0-45C8-835F-F88B89E0E8B4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8833B-7A74-D2DB-1D5C-35776F62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AE4A0-F69D-7D54-47FA-AA4CD62C6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3046-0B75-4929-AAC2-FABEABB0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86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19A369-120A-9A88-22EB-04B51F1095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37CA3D-B30E-3FEE-B64E-279360102D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FB9F5-E0A0-FFB6-4754-C7F71ABA3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6BC0-5CE0-45C8-835F-F88B89E0E8B4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5E1E7-5885-B68E-5ABF-0303813AD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98A20-A46A-5B17-471A-49C6CC11E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3046-0B75-4929-AAC2-FABEABB0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40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FB75A-8658-98E1-7BB3-A73C2163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3D7F0-7EB6-E975-AAE4-CF3340C71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A21DA-AAED-74DC-8C13-CA05FAC1C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6BC0-5CE0-45C8-835F-F88B89E0E8B4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D9509-4D56-DFF5-5B14-6FFB27CDC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92094-1E37-9D51-5E97-D9ADDB82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3046-0B75-4929-AAC2-FABEABB0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80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E4588-E019-BAF1-9052-E66DBC892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2EFCF-1C80-5582-3F56-AC299A7D2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FEB10-46AC-87C0-321B-B04944750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6BC0-5CE0-45C8-835F-F88B89E0E8B4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17E3C-2244-DF49-FD1E-7CF912C48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C4D21-1112-460D-FA4A-F56A82E16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3046-0B75-4929-AAC2-FABEABB0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41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99B55-640B-8A92-F021-463243B0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32522-5084-00F4-6533-45F0AC93F1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FD52B-0A2C-2CE1-903D-AD5451A1A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C6AFE-DA0B-3A06-52FD-DFF3C95CC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6BC0-5CE0-45C8-835F-F88B89E0E8B4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A4BF03-20F9-B13D-BE0F-06D2F3688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E756B-EA06-6D16-C4CB-939CEA8F5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3046-0B75-4929-AAC2-FABEABB0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8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6F5DC-4F06-595B-6CB8-7DED956ED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A566B-BD71-231A-C704-B7A7C6A96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E49FB-1A63-4E47-DD7A-BC9191C9A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940983-24C3-D4FB-08DD-1BC057022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D85123-8526-C908-B5D7-91DB7D458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8B828B-7481-67ED-E53A-57B74A2B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6BC0-5CE0-45C8-835F-F88B89E0E8B4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822B5D-C09F-5C2F-1E99-13819D964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056F5A-25E4-C79D-64D1-25DB65F5B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3046-0B75-4929-AAC2-FABEABB0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12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8A09F-C386-B72A-E5A4-717FA401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D9FA85-BD65-124C-162C-C94FDE08F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6BC0-5CE0-45C8-835F-F88B89E0E8B4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A0ED1C-0542-1A12-A2E8-572DCD456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5C122-F414-5F13-2F78-14E781678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3046-0B75-4929-AAC2-FABEABB0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32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2051F4-16BE-1C71-DD4C-786F19D27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6BC0-5CE0-45C8-835F-F88B89E0E8B4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D5D52D-0ED9-9AB4-DE26-2B576A08C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7623C-151A-F557-9738-95E47DC8C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3046-0B75-4929-AAC2-FABEABB0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78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EDF45-0D93-D11F-6736-87B282AE0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A3A06-E506-C7C6-B6A1-D61744D9C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ACCFE-514B-DA58-271A-9213DC142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28773-7C07-5D42-DF5E-AE2B76A19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6BC0-5CE0-45C8-835F-F88B89E0E8B4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63E8D-AB98-0D9E-F9AF-28BBF402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BEC53-0549-38F9-BB01-FCF092D52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3046-0B75-4929-AAC2-FABEABB0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05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DC407-CB8D-0606-9109-D891100E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054CC8-6EBE-CF52-36B1-1F39F8349D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5271A5-881B-7ACA-B43C-0DAD03DF7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756ED-00CD-A950-6BE6-71278357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6BC0-5CE0-45C8-835F-F88B89E0E8B4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44B9B-06C8-735E-EB6F-1EDA85183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E42BB-5B9B-EDE6-B218-9A6E095DB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3046-0B75-4929-AAC2-FABEABB0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44C8B2-5CE9-DB64-49C6-6382104A6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A5D76-6802-5822-84CE-8D1BA6770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5102B-42D1-232B-0E4D-C449AFC56C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656BC0-5CE0-45C8-835F-F88B89E0E8B4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D6EDA-CFCE-94DC-109A-DA76DF6BA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F42BE-0741-0E26-DB42-8A528CC70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853046-0B75-4929-AAC2-FABEABB0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49.png"/><Relationship Id="rId7" Type="http://schemas.openxmlformats.org/officeDocument/2006/relationships/image" Target="../media/image6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39.png"/><Relationship Id="rId9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49.png"/><Relationship Id="rId7" Type="http://schemas.openxmlformats.org/officeDocument/2006/relationships/image" Target="../media/image7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12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F4B918-3DF7-9381-3D8C-63659CDE3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043" b="20772"/>
          <a:stretch/>
        </p:blipFill>
        <p:spPr>
          <a:xfrm>
            <a:off x="1260597" y="88370"/>
            <a:ext cx="4049311" cy="1197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E07F12-200C-1287-CBC7-051D7E092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9" y="88370"/>
            <a:ext cx="1057423" cy="8478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ABB968-276E-288D-24B0-D1A47299E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972" y="0"/>
            <a:ext cx="6576224" cy="38657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E980E8-AAC1-7788-C27E-21E65FBC9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238" y="3898774"/>
            <a:ext cx="5128958" cy="22984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C181CF-163C-E716-91AA-160D9A75FD63}"/>
              </a:ext>
            </a:extLst>
          </p:cNvPr>
          <p:cNvSpPr txBox="1"/>
          <p:nvPr/>
        </p:nvSpPr>
        <p:spPr>
          <a:xfrm>
            <a:off x="137426" y="1032345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SCRUM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A075A-A61D-50F5-0AE9-EA3AE3B98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86234"/>
            <a:ext cx="3969888" cy="33922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F41F37-0733-28AB-C881-24C2E36AF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766" y="4469460"/>
            <a:ext cx="5114243" cy="218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51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F935D0-312B-9A3F-0954-83CD1944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2" y="101864"/>
            <a:ext cx="981212" cy="6668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B77414-5276-401C-15FD-4CD3A77F0311}"/>
              </a:ext>
            </a:extLst>
          </p:cNvPr>
          <p:cNvSpPr txBox="1"/>
          <p:nvPr/>
        </p:nvSpPr>
        <p:spPr>
          <a:xfrm>
            <a:off x="1246909" y="250619"/>
            <a:ext cx="4994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Escucha activa – Con los compañeros de equipo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8667A9-FCAF-237E-7D62-30ACB1931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8707"/>
            <a:ext cx="8964276" cy="3696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876D5F-AA06-C1B1-A2CB-DE9B1C26B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040" y="3133205"/>
            <a:ext cx="8849960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77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F935D0-312B-9A3F-0954-83CD1944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2" y="101864"/>
            <a:ext cx="981212" cy="6668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B77414-5276-401C-15FD-4CD3A77F0311}"/>
              </a:ext>
            </a:extLst>
          </p:cNvPr>
          <p:cNvSpPr txBox="1"/>
          <p:nvPr/>
        </p:nvSpPr>
        <p:spPr>
          <a:xfrm>
            <a:off x="1246909" y="250619"/>
            <a:ext cx="4994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Escucha activa – Con los compañeros de equipo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7A8F0-8110-679F-AE5C-01947568E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09" y="768707"/>
            <a:ext cx="8821381" cy="3181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04C73C-097B-F8AB-949A-70592E461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461" y="3056995"/>
            <a:ext cx="8878539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85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F935D0-312B-9A3F-0954-83CD1944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2" y="101864"/>
            <a:ext cx="981212" cy="6668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B77414-5276-401C-15FD-4CD3A77F0311}"/>
              </a:ext>
            </a:extLst>
          </p:cNvPr>
          <p:cNvSpPr txBox="1"/>
          <p:nvPr/>
        </p:nvSpPr>
        <p:spPr>
          <a:xfrm>
            <a:off x="1246909" y="250619"/>
            <a:ext cx="4994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Escucha activa – Con los compañeros de equipo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4A9399-4CEA-66D2-36F4-3457386A1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783" y="1695208"/>
            <a:ext cx="8840434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63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F935D0-312B-9A3F-0954-83CD1944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2" y="101864"/>
            <a:ext cx="981212" cy="6668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B77414-5276-401C-15FD-4CD3A77F0311}"/>
              </a:ext>
            </a:extLst>
          </p:cNvPr>
          <p:cNvSpPr txBox="1"/>
          <p:nvPr/>
        </p:nvSpPr>
        <p:spPr>
          <a:xfrm>
            <a:off x="1246909" y="250619"/>
            <a:ext cx="409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Escucha activa – Con el socio formador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C3196-DBAC-6D99-F7E6-334ABC79C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77" y="1092504"/>
            <a:ext cx="5824110" cy="2336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0E1C3-E27D-C0DC-6676-161E2DA84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77" y="3593655"/>
            <a:ext cx="5969125" cy="24237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CDE0BF-4BC5-FD4A-29C0-DBEEEAD59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787" y="940971"/>
            <a:ext cx="5824110" cy="24880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416AF2-E901-1754-757B-3AE4B9D758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787" y="3593655"/>
            <a:ext cx="5350917" cy="229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82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F935D0-312B-9A3F-0954-83CD1944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2" y="101864"/>
            <a:ext cx="981212" cy="6668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B77414-5276-401C-15FD-4CD3A77F0311}"/>
              </a:ext>
            </a:extLst>
          </p:cNvPr>
          <p:cNvSpPr txBox="1"/>
          <p:nvPr/>
        </p:nvSpPr>
        <p:spPr>
          <a:xfrm>
            <a:off x="1246909" y="250619"/>
            <a:ext cx="409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Escucha activa – Con el socio formador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BE825-2384-071C-93F9-F110CC3B0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2" y="875811"/>
            <a:ext cx="5788911" cy="23901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9911EC-3C34-6B41-8DEB-3B190477D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646" y="3927216"/>
            <a:ext cx="8849960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66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F935D0-312B-9A3F-0954-83CD1944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2" y="101864"/>
            <a:ext cx="981212" cy="6668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B77414-5276-401C-15FD-4CD3A77F0311}"/>
              </a:ext>
            </a:extLst>
          </p:cNvPr>
          <p:cNvSpPr txBox="1"/>
          <p:nvPr/>
        </p:nvSpPr>
        <p:spPr>
          <a:xfrm>
            <a:off x="1246909" y="250619"/>
            <a:ext cx="6388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Escucha activa – Ejemplo concreto – Cambiar la base de datos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F948B-0019-6DAD-BB19-69D5BCE5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970" y="768707"/>
            <a:ext cx="5750060" cy="583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11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D93FEC-12EA-F3AD-1099-18AFA800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1686" cy="952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D62303-2D0B-ADB4-1631-AFFE7EBAE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14" b="37653"/>
          <a:stretch/>
        </p:blipFill>
        <p:spPr>
          <a:xfrm>
            <a:off x="1042682" y="0"/>
            <a:ext cx="4071862" cy="987552"/>
          </a:xfrm>
          <a:prstGeom prst="rect">
            <a:avLst/>
          </a:prstGeom>
        </p:spPr>
      </p:pic>
      <p:pic>
        <p:nvPicPr>
          <p:cNvPr id="9" name="Picture 8" descr="A spiral notebook with writing on it&#10;&#10;Description automatically generated">
            <a:extLst>
              <a:ext uri="{FF2B5EF4-FFF2-40B4-BE49-F238E27FC236}">
                <a16:creationId xmlns:a16="http://schemas.microsoft.com/office/drawing/2014/main" id="{66E14499-F6B2-8DBC-18F0-75ADC1B62E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8" b="24445"/>
          <a:stretch/>
        </p:blipFill>
        <p:spPr>
          <a:xfrm>
            <a:off x="6096000" y="37528"/>
            <a:ext cx="5724236" cy="68204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AAB990-9B7D-FBCC-0A9B-6211297A5753}"/>
              </a:ext>
            </a:extLst>
          </p:cNvPr>
          <p:cNvSpPr txBox="1"/>
          <p:nvPr/>
        </p:nvSpPr>
        <p:spPr>
          <a:xfrm>
            <a:off x="219075" y="1419225"/>
            <a:ext cx="54292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Múltiples consultas para desplegar opciones (Empresas, clientes, riesgos, acciones).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Múltiples registros (proyecto, empresa, cliente, acciones, riesgos).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Requería de un orden especifico de comunicación con las funciones entre el modelo y la base de datos.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576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585B13-E189-1BC2-8889-8AB7C8992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466712"/>
            <a:ext cx="9855888" cy="6293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41EAC5-FD9B-4972-BBC2-187621F40246}"/>
              </a:ext>
            </a:extLst>
          </p:cNvPr>
          <p:cNvSpPr txBox="1"/>
          <p:nvPr/>
        </p:nvSpPr>
        <p:spPr>
          <a:xfrm>
            <a:off x="4138612" y="173580"/>
            <a:ext cx="39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Consultar resumen de proyectos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230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41EAC5-FD9B-4972-BBC2-187621F40246}"/>
              </a:ext>
            </a:extLst>
          </p:cNvPr>
          <p:cNvSpPr txBox="1"/>
          <p:nvPr/>
        </p:nvSpPr>
        <p:spPr>
          <a:xfrm>
            <a:off x="5205412" y="173580"/>
            <a:ext cx="39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Eliminar proyecto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374D78-6959-B5F5-5B63-037EF113A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83" y="542912"/>
            <a:ext cx="10471092" cy="600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10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D93FEC-12EA-F3AD-1099-18AFA800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1686" cy="95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87C7FB-E9AF-8132-5A48-92A0F8212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64" y="3645460"/>
            <a:ext cx="6744929" cy="3212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D62303-2D0B-ADB4-1631-AFFE7EBAEE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20" b="73480"/>
          <a:stretch/>
        </p:blipFill>
        <p:spPr>
          <a:xfrm>
            <a:off x="1090074" y="225593"/>
            <a:ext cx="4071862" cy="50144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3300E8-8FDB-4551-7403-9539EF3E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7" y="952633"/>
            <a:ext cx="573405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E8C7201-8066-A8CE-2E04-04EA707A2E2B}"/>
              </a:ext>
            </a:extLst>
          </p:cNvPr>
          <p:cNvCxnSpPr/>
          <p:nvPr/>
        </p:nvCxnSpPr>
        <p:spPr>
          <a:xfrm>
            <a:off x="3682588" y="4407203"/>
            <a:ext cx="1413164" cy="1025236"/>
          </a:xfrm>
          <a:prstGeom prst="bentConnector3">
            <a:avLst>
              <a:gd name="adj1" fmla="val -47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E405CA-15D4-AA53-49A5-9A73C29974D2}"/>
              </a:ext>
            </a:extLst>
          </p:cNvPr>
          <p:cNvSpPr txBox="1"/>
          <p:nvPr/>
        </p:nvSpPr>
        <p:spPr>
          <a:xfrm>
            <a:off x="5991345" y="225593"/>
            <a:ext cx="61518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Identifiqué los requisitos de información (Atributos de las tablas que se muestran)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Identifiqué las reglas de negocio (Proyecto finalizado, rango de los riesgos, prioridad de proyectos y riesgos)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Identifiqué los requisitos funcionales (Consulta, edición y eliminación de proyectos)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No al primera, pero identifiqué e integré formas de hacerlo escalable en muchas dimensiones (No. Proyectos, información, búsqueda), seguro (RBAC), mantenible (estructura) y  fiable (pruebas), usabilidad (Interfaz intuitiva).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607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F4B918-3DF7-9381-3D8C-63659CDE3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228" b="6268"/>
          <a:stretch/>
        </p:blipFill>
        <p:spPr>
          <a:xfrm>
            <a:off x="1242309" y="88370"/>
            <a:ext cx="4049311" cy="493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E07F12-200C-1287-CBC7-051D7E092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9" y="88370"/>
            <a:ext cx="1057423" cy="847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5B45DE-88CD-DD59-3428-8CFC2EA4F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51" y="1238019"/>
            <a:ext cx="6764803" cy="51509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E010CF-68CA-4E7F-FC09-508E0F8F5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529" y="344783"/>
            <a:ext cx="6077944" cy="499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66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D93FEC-12EA-F3AD-1099-18AFA800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1686" cy="952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D62303-2D0B-ADB4-1631-AFFE7EBAE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20" b="73480"/>
          <a:stretch/>
        </p:blipFill>
        <p:spPr>
          <a:xfrm>
            <a:off x="1090074" y="225593"/>
            <a:ext cx="4071862" cy="50144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BA563B6-31B4-AE36-3EC9-7EAF1E028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8" y="1359033"/>
            <a:ext cx="573405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797A07C-BF4F-4E73-48CE-FF7094D58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6711"/>
            <a:ext cx="573405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726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D93FEC-12EA-F3AD-1099-18AFA800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14" y="0"/>
            <a:ext cx="971686" cy="952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D62303-2D0B-ADB4-1631-AFFE7EBAE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192" b="12859"/>
          <a:stretch/>
        </p:blipFill>
        <p:spPr>
          <a:xfrm>
            <a:off x="1233563" y="138178"/>
            <a:ext cx="4071862" cy="676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510CA9-128F-114F-3C66-D085230C8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425" y="138178"/>
            <a:ext cx="6014208" cy="64151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CF5423-597E-07C3-3098-7A459D120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4619" y="860800"/>
            <a:ext cx="2871712" cy="56925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422A14-8916-449D-E6E6-A8D1590D2BCE}"/>
              </a:ext>
            </a:extLst>
          </p:cNvPr>
          <p:cNvSpPr txBox="1"/>
          <p:nvPr/>
        </p:nvSpPr>
        <p:spPr>
          <a:xfrm>
            <a:off x="294042" y="1076325"/>
            <a:ext cx="18790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Palabras clave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Arquitectura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Base de datos</a:t>
            </a:r>
          </a:p>
        </p:txBody>
      </p:sp>
    </p:spTree>
    <p:extLst>
      <p:ext uri="{BB962C8B-B14F-4D97-AF65-F5344CB8AC3E}">
        <p14:creationId xmlns:p14="http://schemas.microsoft.com/office/powerpoint/2010/main" val="584665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D93FEC-12EA-F3AD-1099-18AFA800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14" y="0"/>
            <a:ext cx="971686" cy="952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D62303-2D0B-ADB4-1631-AFFE7EBAE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192" b="12859"/>
          <a:stretch/>
        </p:blipFill>
        <p:spPr>
          <a:xfrm>
            <a:off x="1233563" y="138178"/>
            <a:ext cx="4071862" cy="676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773F33-EE58-68F9-D269-C1BF3AEE3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550" y="138178"/>
            <a:ext cx="5634538" cy="33971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6F0781-CB92-8956-18ED-6D8DFD7FB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326" y="1266958"/>
            <a:ext cx="5061161" cy="52624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6DD700-4038-9476-09BD-2665732ADA43}"/>
              </a:ext>
            </a:extLst>
          </p:cNvPr>
          <p:cNvSpPr txBox="1"/>
          <p:nvPr/>
        </p:nvSpPr>
        <p:spPr>
          <a:xfrm>
            <a:off x="5605462" y="3667133"/>
            <a:ext cx="55107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La persistencia de los datos se obtiene con el uso de la base de datos. Esta los almacena de forma duradera y los mantiene disponibles.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La integridad la obtenemos en la implementación de los </a:t>
            </a:r>
            <a:r>
              <a:rPr lang="es-MX" dirty="0" err="1"/>
              <a:t>constraints</a:t>
            </a:r>
            <a:r>
              <a:rPr lang="es-MX" dirty="0"/>
              <a:t> de la base de datos (Llaves primarias), el dominio de los datos (tipo de dato y longitud), las referencias (Llaves foráneas), implementación de las reglas de negocio a nivel del servidor o base de datos (Verificar que cumplan ciertas características).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1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AA0E07-CBEE-F2C9-0F7F-75898CAC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33450" cy="7358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0BA0BF-E9EC-7DB4-429C-E580B4D0B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31" b="81658"/>
          <a:stretch/>
        </p:blipFill>
        <p:spPr>
          <a:xfrm>
            <a:off x="1063601" y="177429"/>
            <a:ext cx="3181794" cy="38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2EB150-BD98-7DB6-DB16-D7EA7ADDA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871" y="894736"/>
            <a:ext cx="8980852" cy="46147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69D0EE-A1C9-9F9A-6F0E-A794BDC8CF58}"/>
              </a:ext>
            </a:extLst>
          </p:cNvPr>
          <p:cNvSpPr txBox="1"/>
          <p:nvPr/>
        </p:nvSpPr>
        <p:spPr>
          <a:xfrm>
            <a:off x="137277" y="1235009"/>
            <a:ext cx="37679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Indentación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Nombres de variables descriptivas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Variables con más de una palabra empiezan con mayúscula</a:t>
            </a:r>
          </a:p>
        </p:txBody>
      </p:sp>
    </p:spTree>
    <p:extLst>
      <p:ext uri="{BB962C8B-B14F-4D97-AF65-F5344CB8AC3E}">
        <p14:creationId xmlns:p14="http://schemas.microsoft.com/office/powerpoint/2010/main" val="4104440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AA0E07-CBEE-F2C9-0F7F-75898CAC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33450" cy="7358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0BA0BF-E9EC-7DB4-429C-E580B4D0B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31" b="81658"/>
          <a:stretch/>
        </p:blipFill>
        <p:spPr>
          <a:xfrm>
            <a:off x="1063601" y="177429"/>
            <a:ext cx="3181794" cy="381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69D0EE-A1C9-9F9A-6F0E-A794BDC8CF58}"/>
              </a:ext>
            </a:extLst>
          </p:cNvPr>
          <p:cNvSpPr txBox="1"/>
          <p:nvPr/>
        </p:nvSpPr>
        <p:spPr>
          <a:xfrm>
            <a:off x="556377" y="2580844"/>
            <a:ext cx="3767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Manejo de errores en </a:t>
            </a:r>
            <a:r>
              <a:rPr lang="es-MX" dirty="0" err="1"/>
              <a:t>html</a:t>
            </a:r>
            <a:r>
              <a:rPr lang="es-MX" dirty="0"/>
              <a:t>, controlador y modelo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DAF7D-80F3-117A-0FC0-14D91FC80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31" y="2521214"/>
            <a:ext cx="5610133" cy="2069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35B04B-2977-30CC-8801-DD481913B8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" r="7258"/>
          <a:stretch/>
        </p:blipFill>
        <p:spPr>
          <a:xfrm>
            <a:off x="6327031" y="177429"/>
            <a:ext cx="5598270" cy="2240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2DC831-148C-35AF-D782-E90A3E0AC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7031" y="4693931"/>
            <a:ext cx="5610133" cy="18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59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AA0E07-CBEE-F2C9-0F7F-75898CAC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33450" cy="7358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0BA0BF-E9EC-7DB4-429C-E580B4D0B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31" b="81658"/>
          <a:stretch/>
        </p:blipFill>
        <p:spPr>
          <a:xfrm>
            <a:off x="1063601" y="177429"/>
            <a:ext cx="3181794" cy="381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69D0EE-A1C9-9F9A-6F0E-A794BDC8CF58}"/>
              </a:ext>
            </a:extLst>
          </p:cNvPr>
          <p:cNvSpPr txBox="1"/>
          <p:nvPr/>
        </p:nvSpPr>
        <p:spPr>
          <a:xfrm>
            <a:off x="770511" y="2654234"/>
            <a:ext cx="3767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Organización</a:t>
            </a:r>
            <a:r>
              <a:rPr lang="en-US" dirty="0"/>
              <a:t> de </a:t>
            </a:r>
            <a:r>
              <a:rPr lang="en-US" dirty="0" err="1"/>
              <a:t>archivos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EBBD6C-9D12-AFD5-BE00-D3B70243A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44204"/>
            <a:ext cx="4525006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37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AA0E07-CBEE-F2C9-0F7F-75898CAC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33450" cy="7358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0BA0BF-E9EC-7DB4-429C-E580B4D0B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31" b="81658"/>
          <a:stretch/>
        </p:blipFill>
        <p:spPr>
          <a:xfrm>
            <a:off x="1063601" y="177429"/>
            <a:ext cx="3181794" cy="381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69D0EE-A1C9-9F9A-6F0E-A794BDC8CF58}"/>
              </a:ext>
            </a:extLst>
          </p:cNvPr>
          <p:cNvSpPr txBox="1"/>
          <p:nvPr/>
        </p:nvSpPr>
        <p:spPr>
          <a:xfrm>
            <a:off x="203952" y="2711521"/>
            <a:ext cx="3767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Reutilización</a:t>
            </a:r>
            <a:r>
              <a:rPr lang="en-US" dirty="0"/>
              <a:t> de </a:t>
            </a:r>
            <a:r>
              <a:rPr lang="en-US" dirty="0" err="1"/>
              <a:t>código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5E2434-F6EB-EB60-A2C3-2307FC613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625" y="1696674"/>
            <a:ext cx="8374037" cy="29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68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AA0E07-CBEE-F2C9-0F7F-75898CAC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33450" cy="7358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0BA0BF-E9EC-7DB4-429C-E580B4D0B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31" b="81658"/>
          <a:stretch/>
        </p:blipFill>
        <p:spPr>
          <a:xfrm>
            <a:off x="1063601" y="177429"/>
            <a:ext cx="3181794" cy="381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69D0EE-A1C9-9F9A-6F0E-A794BDC8CF58}"/>
              </a:ext>
            </a:extLst>
          </p:cNvPr>
          <p:cNvSpPr txBox="1"/>
          <p:nvPr/>
        </p:nvSpPr>
        <p:spPr>
          <a:xfrm>
            <a:off x="1063601" y="2692471"/>
            <a:ext cx="376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Comentarios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242047-30BA-4BB7-8D2D-3F1B3D405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864" y="952500"/>
            <a:ext cx="6311822" cy="454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44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AA0E07-CBEE-F2C9-0F7F-75898CAC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33450" cy="7358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793027-0ABF-006A-7D2B-85EC81767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19" b="68172"/>
          <a:stretch/>
        </p:blipFill>
        <p:spPr>
          <a:xfrm>
            <a:off x="1006451" y="91704"/>
            <a:ext cx="3181794" cy="552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C0D554-5602-6F10-F547-FA5A50245348}"/>
              </a:ext>
            </a:extLst>
          </p:cNvPr>
          <p:cNvSpPr txBox="1"/>
          <p:nvPr/>
        </p:nvSpPr>
        <p:spPr>
          <a:xfrm>
            <a:off x="333374" y="2274838"/>
            <a:ext cx="43434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Recomendaciones de diseño interactivo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Conocer al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Retroalimentación del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Fácil de usar y aprender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Consistencia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Minimalismo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Tipografía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Colores y contrastes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05107-4155-B70C-CFD1-764DA8D4D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676" y="91704"/>
            <a:ext cx="6838950" cy="3253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BA0C2-4A80-6ADD-AF75-9F2CDEA3B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676" y="3512539"/>
            <a:ext cx="6838950" cy="308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07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AA0E07-CBEE-F2C9-0F7F-75898CAC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33450" cy="7358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793027-0ABF-006A-7D2B-85EC81767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19" b="68172"/>
          <a:stretch/>
        </p:blipFill>
        <p:spPr>
          <a:xfrm>
            <a:off x="1006451" y="91704"/>
            <a:ext cx="3181794" cy="552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C0D554-5602-6F10-F547-FA5A50245348}"/>
              </a:ext>
            </a:extLst>
          </p:cNvPr>
          <p:cNvSpPr txBox="1"/>
          <p:nvPr/>
        </p:nvSpPr>
        <p:spPr>
          <a:xfrm>
            <a:off x="138790" y="2171700"/>
            <a:ext cx="43434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Recomendaciones de diseño interactivo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Menú de navegación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Barra de búsqueda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Animaciones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Componentes interactivos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672402-A5D9-8325-C01F-6362620E2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868" y="246960"/>
            <a:ext cx="6764932" cy="1019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1B523C-9E76-8A63-038E-3BCB86638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191" y="2009775"/>
            <a:ext cx="7376435" cy="227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33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F4B918-3DF7-9381-3D8C-63659CDE3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228" b="6268"/>
          <a:stretch/>
        </p:blipFill>
        <p:spPr>
          <a:xfrm>
            <a:off x="1242309" y="88370"/>
            <a:ext cx="4049311" cy="493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E07F12-200C-1287-CBC7-051D7E092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9" y="88370"/>
            <a:ext cx="1057423" cy="8478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F3104F-F736-5D5B-29AE-8BAA629D9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9" y="1225072"/>
            <a:ext cx="6710805" cy="5184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1DBDAC-0EC0-EB21-6C12-0EFB02D73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339" y="1492255"/>
            <a:ext cx="6495042" cy="491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46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AA0E07-CBEE-F2C9-0F7F-75898CAC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33450" cy="7358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793027-0ABF-006A-7D2B-85EC81767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19" b="68172"/>
          <a:stretch/>
        </p:blipFill>
        <p:spPr>
          <a:xfrm>
            <a:off x="1006451" y="91704"/>
            <a:ext cx="3181794" cy="552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C0D554-5602-6F10-F547-FA5A50245348}"/>
              </a:ext>
            </a:extLst>
          </p:cNvPr>
          <p:cNvSpPr txBox="1"/>
          <p:nvPr/>
        </p:nvSpPr>
        <p:spPr>
          <a:xfrm>
            <a:off x="138790" y="1997839"/>
            <a:ext cx="4343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Recomendaciones de diseño interactivo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En diferentes tamaños de pantalla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C3ECD0-A281-D140-DB6A-72201BF58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975" y="3229067"/>
            <a:ext cx="7300235" cy="3469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D853E1-0464-113E-7F6E-8627B23B3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975" y="91704"/>
            <a:ext cx="7112499" cy="30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68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AA0E07-CBEE-F2C9-0F7F-75898CAC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33450" cy="7358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793027-0ABF-006A-7D2B-85EC81767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19" b="68172"/>
          <a:stretch/>
        </p:blipFill>
        <p:spPr>
          <a:xfrm>
            <a:off x="1006451" y="91704"/>
            <a:ext cx="3181794" cy="552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C0D554-5602-6F10-F547-FA5A50245348}"/>
              </a:ext>
            </a:extLst>
          </p:cNvPr>
          <p:cNvSpPr txBox="1"/>
          <p:nvPr/>
        </p:nvSpPr>
        <p:spPr>
          <a:xfrm>
            <a:off x="155784" y="2526506"/>
            <a:ext cx="43434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Recomendaciones de diseño interactivo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Carga diferida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Mensajes de confirmación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A94D82-B273-EBB1-6961-79608A08A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5" y="155968"/>
            <a:ext cx="6984066" cy="31092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28ADD7-6851-469A-560E-2F6069A36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791" y="3592830"/>
            <a:ext cx="7620784" cy="26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70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AA0E07-CBEE-F2C9-0F7F-75898CAC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33450" cy="7358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793027-0ABF-006A-7D2B-85EC81767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28" b="58606"/>
          <a:stretch/>
        </p:blipFill>
        <p:spPr>
          <a:xfrm>
            <a:off x="1082651" y="167904"/>
            <a:ext cx="3181794" cy="400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17111B-5EC6-1990-75C8-4202F2651A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788"/>
          <a:stretch/>
        </p:blipFill>
        <p:spPr>
          <a:xfrm>
            <a:off x="4629150" y="0"/>
            <a:ext cx="7562850" cy="2521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4E51CF-A1AE-12F7-9FA3-1B4B9064E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27" y="1668700"/>
            <a:ext cx="2581274" cy="765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D078C7-CF29-635E-F309-40A72D963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2660" y="2535233"/>
            <a:ext cx="3903570" cy="340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1A14FA-5847-85F8-9420-843C5D93EC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5293" y="2889344"/>
            <a:ext cx="4024908" cy="10298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2329EB-824C-0DB1-0426-4FEDF98194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0530" y="4043084"/>
            <a:ext cx="2703581" cy="26425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86DAE4-0F07-B704-7F57-9059D8A44C0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1145"/>
          <a:stretch/>
        </p:blipFill>
        <p:spPr>
          <a:xfrm>
            <a:off x="9336804" y="3404262"/>
            <a:ext cx="2771347" cy="12776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0374E4-6A7A-3FD9-7184-9B5BCE8446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81301" y="4681906"/>
            <a:ext cx="3248309" cy="179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34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AA0E07-CBEE-F2C9-0F7F-75898CAC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33450" cy="7358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793027-0ABF-006A-7D2B-85EC81767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938" b="49724"/>
          <a:stretch/>
        </p:blipFill>
        <p:spPr>
          <a:xfrm>
            <a:off x="1158851" y="172666"/>
            <a:ext cx="3181794" cy="390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2F19E1-D609-98AA-63AD-309BF2139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5" y="172666"/>
            <a:ext cx="7066610" cy="2875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7B4251-ECA3-7BF2-54A3-0037C656C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53" y="3429000"/>
            <a:ext cx="7620784" cy="26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44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AA0E07-CBEE-F2C9-0F7F-75898CAC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33450" cy="7358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793027-0ABF-006A-7D2B-85EC81767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938" b="49724"/>
          <a:stretch/>
        </p:blipFill>
        <p:spPr>
          <a:xfrm>
            <a:off x="1158851" y="172666"/>
            <a:ext cx="3181794" cy="390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842C31-D57A-35CC-A072-F711339CD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314" y="367928"/>
            <a:ext cx="6430272" cy="2553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62B037-A0F5-0F2F-DE52-6B4EF6748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04" y="842679"/>
            <a:ext cx="4562475" cy="1202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DBCBFB-EED9-45F6-79DE-E63E157A7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004" y="1443767"/>
            <a:ext cx="4562475" cy="12219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656F7B-566A-9BC4-9ADE-8C55EDF3D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04" y="1957991"/>
            <a:ext cx="4562475" cy="11388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8B8A3D-C125-4D71-9C8E-733737CD70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726" y="3096831"/>
            <a:ext cx="4300945" cy="36133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012E7C-1ADD-BA98-6E6F-DA2BAF36C8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8314" y="3011683"/>
            <a:ext cx="5863086" cy="347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09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AA0E07-CBEE-F2C9-0F7F-75898CAC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33450" cy="7358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793027-0ABF-006A-7D2B-85EC81767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938" b="49724"/>
          <a:stretch/>
        </p:blipFill>
        <p:spPr>
          <a:xfrm>
            <a:off x="1158851" y="172666"/>
            <a:ext cx="3181794" cy="390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D1EED5-7E6B-C52C-0B25-25F0F12C7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025" y="367928"/>
            <a:ext cx="6801449" cy="3031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410C9F-C548-FBB7-972E-8E108C300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83" y="1673498"/>
            <a:ext cx="4779752" cy="396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35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AA0E07-CBEE-F2C9-0F7F-75898CAC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33450" cy="7358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793027-0ABF-006A-7D2B-85EC81767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593" b="44485"/>
          <a:stretch/>
        </p:blipFill>
        <p:spPr>
          <a:xfrm>
            <a:off x="1073126" y="244104"/>
            <a:ext cx="3181794" cy="247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D31925-372D-3924-BBDE-35BFE85C3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106" y="4450338"/>
            <a:ext cx="8686800" cy="2407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0C1F5F-93AD-EBEF-CDC4-EF9C54B57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647" y="118666"/>
            <a:ext cx="7165259" cy="416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69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AA0E07-CBEE-F2C9-0F7F-75898CAC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33450" cy="7358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793027-0ABF-006A-7D2B-85EC81767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059" b="31070"/>
          <a:stretch/>
        </p:blipFill>
        <p:spPr>
          <a:xfrm>
            <a:off x="1006451" y="0"/>
            <a:ext cx="3181794" cy="580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E726B8-DA9F-C39A-D09B-3F68E8C2E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451" y="1068656"/>
            <a:ext cx="9661549" cy="557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61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AA0E07-CBEE-F2C9-0F7F-75898CAC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33450" cy="7358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793027-0ABF-006A-7D2B-85EC81767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990" b="22393"/>
          <a:stretch/>
        </p:blipFill>
        <p:spPr>
          <a:xfrm>
            <a:off x="1045780" y="276026"/>
            <a:ext cx="3181794" cy="4022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13D66E-9E43-A129-F6E0-CA0FB1F83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31" y="1179870"/>
            <a:ext cx="9548297" cy="5598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2BEB8F-AF24-1E78-B56E-041D4B4A0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322" y="276026"/>
            <a:ext cx="7212269" cy="2839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51158-AAEC-DD98-D72C-090C7FDCD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922" y="2957384"/>
            <a:ext cx="7594973" cy="355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80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AA0E07-CBEE-F2C9-0F7F-75898CAC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33450" cy="7358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793027-0ABF-006A-7D2B-85EC81767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035"/>
          <a:stretch/>
        </p:blipFill>
        <p:spPr>
          <a:xfrm>
            <a:off x="1044551" y="75907"/>
            <a:ext cx="3181794" cy="5840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5ECA75-1905-1EC2-C2C0-AF65B4D985B9}"/>
              </a:ext>
            </a:extLst>
          </p:cNvPr>
          <p:cNvSpPr txBox="1"/>
          <p:nvPr/>
        </p:nvSpPr>
        <p:spPr>
          <a:xfrm>
            <a:off x="1872883" y="997009"/>
            <a:ext cx="40544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Características del </a:t>
            </a:r>
            <a:r>
              <a:rPr lang="es-MX" dirty="0" err="1"/>
              <a:t>pair</a:t>
            </a:r>
            <a:r>
              <a:rPr lang="es-MX" dirty="0"/>
              <a:t> </a:t>
            </a:r>
            <a:r>
              <a:rPr lang="es-MX" dirty="0" err="1"/>
              <a:t>programming</a:t>
            </a:r>
            <a:r>
              <a:rPr lang="es-MX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Roles (Driver, </a:t>
            </a:r>
            <a:r>
              <a:rPr lang="es-MX" dirty="0" err="1"/>
              <a:t>navigator</a:t>
            </a:r>
            <a:r>
              <a:rPr lang="es-MX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Colaboración continua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Intercambio de conocimientos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Mejora de calidad del código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Rotación de roles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Comunicación efectiva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19C44C-AAB7-D3D3-501C-CDB45B290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756" y="3429000"/>
            <a:ext cx="9040487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56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F4B918-3DF7-9381-3D8C-63659CDE3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46" b="76907"/>
          <a:stretch/>
        </p:blipFill>
        <p:spPr>
          <a:xfrm>
            <a:off x="1374548" y="88370"/>
            <a:ext cx="4049311" cy="539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E07F12-200C-1287-CBC7-051D7E092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9" y="88370"/>
            <a:ext cx="1057423" cy="8478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D35740-828C-1007-5D0C-417DFA0305DF}"/>
              </a:ext>
            </a:extLst>
          </p:cNvPr>
          <p:cNvSpPr txBox="1"/>
          <p:nvPr/>
        </p:nvSpPr>
        <p:spPr>
          <a:xfrm>
            <a:off x="85769" y="999654"/>
            <a:ext cx="11876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Necesidad: Ver rápidamente el panorama general, con la información más importante, encontrar rápidamente un proyecto y que sea agradable y fácil de identificar y manejar.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60FF91-F765-F420-85BC-1F41F760A90E}"/>
              </a:ext>
            </a:extLst>
          </p:cNvPr>
          <p:cNvSpPr txBox="1"/>
          <p:nvPr/>
        </p:nvSpPr>
        <p:spPr>
          <a:xfrm>
            <a:off x="7296912" y="173452"/>
            <a:ext cx="18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Interfaz principal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AD904-60EA-0251-3E88-54BF7C4D5CEC}"/>
              </a:ext>
            </a:extLst>
          </p:cNvPr>
          <p:cNvSpPr txBox="1"/>
          <p:nvPr/>
        </p:nvSpPr>
        <p:spPr>
          <a:xfrm>
            <a:off x="292231" y="4935016"/>
            <a:ext cx="115572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Identifiqué los requisitos de información (Atributos de las tablas que se muestran)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Identifiqué las reglas de negocio (Proyecto finalizado, rango de los riesgos, prioridad de proyectos y riesgos)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Identifiqué los requisitos funcionales (Consulta, edición y eliminación de proyectos)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No al primera, pero identifiqué e integré formas de hacerlo escalable en muchas dimensiones (No. Proyectos, información, búsqueda), seguro (RBAC), mantenible (estructura) y  fiable (pruebas), usabilidad (Interfaz intuitiva).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41B935-D61A-AF72-A0AE-BA869A27C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691" y="1676013"/>
            <a:ext cx="573405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0F88B4-6585-33EE-6E98-695931F59E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093" b="55420"/>
          <a:stretch/>
        </p:blipFill>
        <p:spPr>
          <a:xfrm>
            <a:off x="5808483" y="3063240"/>
            <a:ext cx="4049311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936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AA0E07-CBEE-F2C9-0F7F-75898CAC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33450" cy="7358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793027-0ABF-006A-7D2B-85EC81767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035"/>
          <a:stretch/>
        </p:blipFill>
        <p:spPr>
          <a:xfrm>
            <a:off x="1044551" y="75907"/>
            <a:ext cx="3181794" cy="584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1EB763-8F27-BAE6-0452-CAA5A44EE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84" y="4704643"/>
            <a:ext cx="8541458" cy="2077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A1B33C-4272-9891-186F-582D38ACE98E}"/>
              </a:ext>
            </a:extLst>
          </p:cNvPr>
          <p:cNvSpPr txBox="1"/>
          <p:nvPr/>
        </p:nvSpPr>
        <p:spPr>
          <a:xfrm>
            <a:off x="6233651" y="263686"/>
            <a:ext cx="203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Revisión de código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0A493D-D267-E239-79BE-B9E5B7BE1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00049"/>
            <a:ext cx="4687338" cy="5477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DA2BAC-12A6-A2AC-8445-CF3714FBE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7338" y="900049"/>
            <a:ext cx="5004038" cy="416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38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AA0E07-CBEE-F2C9-0F7F-75898CAC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33450" cy="7358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793027-0ABF-006A-7D2B-85EC81767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035"/>
          <a:stretch/>
        </p:blipFill>
        <p:spPr>
          <a:xfrm>
            <a:off x="1044551" y="75907"/>
            <a:ext cx="3181794" cy="5840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A1B33C-4272-9891-186F-582D38ACE98E}"/>
              </a:ext>
            </a:extLst>
          </p:cNvPr>
          <p:cNvSpPr txBox="1"/>
          <p:nvPr/>
        </p:nvSpPr>
        <p:spPr>
          <a:xfrm>
            <a:off x="6233651" y="263686"/>
            <a:ext cx="203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Revisión de código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8464B-C627-F9D8-DC5C-5FEA8A87F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054559"/>
            <a:ext cx="12192000" cy="572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43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BB968-276E-288D-24B0-D1A47299E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88" y="730552"/>
            <a:ext cx="6576224" cy="38657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E980E8-AAC1-7788-C27E-21E65FBC9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521" y="4596272"/>
            <a:ext cx="5128958" cy="2298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8904DF-7A5D-300F-781D-7A8F1A406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933450" cy="7358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ADE577-D92B-6A3A-8044-DDEDF2120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6035"/>
          <a:stretch/>
        </p:blipFill>
        <p:spPr>
          <a:xfrm>
            <a:off x="1044551" y="75907"/>
            <a:ext cx="3181794" cy="5840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00FE65-BC04-ABB2-C983-08855F690CB4}"/>
              </a:ext>
            </a:extLst>
          </p:cNvPr>
          <p:cNvSpPr txBox="1"/>
          <p:nvPr/>
        </p:nvSpPr>
        <p:spPr>
          <a:xfrm>
            <a:off x="6862238" y="183262"/>
            <a:ext cx="2041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Stand up meetings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871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8904DF-7A5D-300F-781D-7A8F1A406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33450" cy="7358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ADE577-D92B-6A3A-8044-DDEDF21206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035"/>
          <a:stretch/>
        </p:blipFill>
        <p:spPr>
          <a:xfrm>
            <a:off x="1044551" y="75907"/>
            <a:ext cx="3181794" cy="5840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00FE65-BC04-ABB2-C983-08855F690CB4}"/>
              </a:ext>
            </a:extLst>
          </p:cNvPr>
          <p:cNvSpPr txBox="1"/>
          <p:nvPr/>
        </p:nvSpPr>
        <p:spPr>
          <a:xfrm>
            <a:off x="6862238" y="183262"/>
            <a:ext cx="223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Pair</a:t>
            </a:r>
            <a:r>
              <a:rPr lang="es-MX" dirty="0"/>
              <a:t> </a:t>
            </a:r>
            <a:r>
              <a:rPr lang="es-MX" dirty="0" err="1"/>
              <a:t>Design</a:t>
            </a:r>
            <a:r>
              <a:rPr lang="es-MX" dirty="0"/>
              <a:t> </a:t>
            </a:r>
            <a:r>
              <a:rPr lang="es-MX" dirty="0" err="1"/>
              <a:t>Sessions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DB1320-E000-5806-26A1-C0B7D392C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180" y="792394"/>
            <a:ext cx="5750060" cy="58386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9570BC-5398-F793-3ECC-0AC496589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59975"/>
            <a:ext cx="7384058" cy="415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849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100AF-9FA8-17FB-192C-BE28445D5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38370" cy="81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6136A-A928-5565-F474-FE8191C13F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637"/>
          <a:stretch/>
        </p:blipFill>
        <p:spPr>
          <a:xfrm>
            <a:off x="1279994" y="192403"/>
            <a:ext cx="3046335" cy="456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DB247D-7C8E-1057-829D-A704E11CAC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11"/>
          <a:stretch/>
        </p:blipFill>
        <p:spPr>
          <a:xfrm>
            <a:off x="691249" y="880010"/>
            <a:ext cx="10986482" cy="5768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0D2621-DBF0-ADF5-DB1B-EBB93FD40D8D}"/>
              </a:ext>
            </a:extLst>
          </p:cNvPr>
          <p:cNvSpPr txBox="1"/>
          <p:nvPr/>
        </p:nvSpPr>
        <p:spPr>
          <a:xfrm>
            <a:off x="4326330" y="0"/>
            <a:ext cx="7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Requisito de negocio: No te permite avanzar si no tiene todos los espacios, fechas lógicas. </a:t>
            </a:r>
          </a:p>
          <a:p>
            <a:r>
              <a:rPr lang="es-MX" dirty="0"/>
              <a:t>Requisito funcional: Registrar proyecto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721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100AF-9FA8-17FB-192C-BE28445D5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38370" cy="81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6136A-A928-5565-F474-FE8191C13F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637"/>
          <a:stretch/>
        </p:blipFill>
        <p:spPr>
          <a:xfrm>
            <a:off x="1279994" y="192403"/>
            <a:ext cx="3046335" cy="456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0D2621-DBF0-ADF5-DB1B-EBB93FD40D8D}"/>
              </a:ext>
            </a:extLst>
          </p:cNvPr>
          <p:cNvSpPr txBox="1"/>
          <p:nvPr/>
        </p:nvSpPr>
        <p:spPr>
          <a:xfrm>
            <a:off x="4567953" y="235999"/>
            <a:ext cx="7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Requisito funcional: Eliminar proyecto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3D32B6-83C2-640B-9C33-C28BCD28C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2009"/>
            <a:ext cx="12192000" cy="457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512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100AF-9FA8-17FB-192C-BE28445D5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8370" cy="81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6136A-A928-5565-F474-FE8191C13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99" b="68997"/>
          <a:stretch/>
        </p:blipFill>
        <p:spPr>
          <a:xfrm>
            <a:off x="1221001" y="217903"/>
            <a:ext cx="2960952" cy="3834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590BE0-4DCA-436F-B095-9D0FC3677B5D}"/>
              </a:ext>
            </a:extLst>
          </p:cNvPr>
          <p:cNvSpPr txBox="1"/>
          <p:nvPr/>
        </p:nvSpPr>
        <p:spPr>
          <a:xfrm>
            <a:off x="144377" y="1305341"/>
            <a:ext cx="403757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Pruebas de caja blanca</a:t>
            </a:r>
          </a:p>
          <a:p>
            <a:r>
              <a:rPr lang="es-ES" b="1" dirty="0"/>
              <a:t>Comprensión.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Análisis</a:t>
            </a:r>
            <a:r>
              <a:rPr lang="en-US" dirty="0"/>
              <a:t> del Código Fuente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Identificación</a:t>
            </a:r>
            <a:r>
              <a:rPr lang="en-US" dirty="0"/>
              <a:t> de </a:t>
            </a:r>
            <a:r>
              <a:rPr lang="en-US" dirty="0" err="1"/>
              <a:t>caminos</a:t>
            </a:r>
            <a:endParaRPr lang="en-US" dirty="0"/>
          </a:p>
          <a:p>
            <a:r>
              <a:rPr lang="en-US" b="1" dirty="0" err="1"/>
              <a:t>Diseño</a:t>
            </a:r>
            <a:r>
              <a:rPr lang="en-US" b="1" dirty="0"/>
              <a:t> de </a:t>
            </a:r>
            <a:r>
              <a:rPr lang="en-US" b="1" dirty="0" err="1"/>
              <a:t>casos</a:t>
            </a:r>
            <a:r>
              <a:rPr lang="en-US" b="1" dirty="0"/>
              <a:t> de </a:t>
            </a:r>
            <a:r>
              <a:rPr lang="en-US" b="1" dirty="0" err="1"/>
              <a:t>prueba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Cobertura</a:t>
            </a:r>
            <a:r>
              <a:rPr lang="en-US" dirty="0"/>
              <a:t> de </a:t>
            </a:r>
            <a:r>
              <a:rPr lang="en-US" dirty="0" err="1"/>
              <a:t>sentencias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Cobertura</a:t>
            </a:r>
            <a:r>
              <a:rPr lang="en-US" dirty="0"/>
              <a:t> de </a:t>
            </a:r>
            <a:r>
              <a:rPr lang="en-US" dirty="0" err="1"/>
              <a:t>decisiones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Cobertura</a:t>
            </a:r>
            <a:r>
              <a:rPr lang="en-US" dirty="0"/>
              <a:t> de </a:t>
            </a:r>
            <a:r>
              <a:rPr lang="en-US" dirty="0" err="1"/>
              <a:t>caminos</a:t>
            </a:r>
            <a:endParaRPr lang="en-US" dirty="0"/>
          </a:p>
          <a:p>
            <a:r>
              <a:rPr lang="en-US" b="1" dirty="0" err="1"/>
              <a:t>Implementación</a:t>
            </a:r>
            <a:r>
              <a:rPr lang="en-US" b="1" dirty="0"/>
              <a:t> de </a:t>
            </a:r>
            <a:r>
              <a:rPr lang="en-US" b="1" dirty="0" err="1"/>
              <a:t>casos</a:t>
            </a:r>
            <a:r>
              <a:rPr lang="en-US" b="1" dirty="0"/>
              <a:t> de </a:t>
            </a:r>
            <a:r>
              <a:rPr lang="en-US" b="1" dirty="0" err="1"/>
              <a:t>prueba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Automatización</a:t>
            </a:r>
            <a:r>
              <a:rPr lang="en-US" dirty="0"/>
              <a:t> de </a:t>
            </a:r>
            <a:r>
              <a:rPr lang="en-US" dirty="0" err="1"/>
              <a:t>pruebas</a:t>
            </a:r>
            <a:endParaRPr lang="en-US" dirty="0"/>
          </a:p>
          <a:p>
            <a:r>
              <a:rPr lang="es-ES" b="1" dirty="0"/>
              <a:t>Ejecución de pruebas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Ejecutar pruebas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Identificar fallos</a:t>
            </a:r>
          </a:p>
          <a:p>
            <a:r>
              <a:rPr lang="es-ES" b="1" dirty="0"/>
              <a:t>Análisis y corrección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Debugging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Repetición del proceso</a:t>
            </a:r>
          </a:p>
          <a:p>
            <a:r>
              <a:rPr lang="es-ES" b="1" dirty="0"/>
              <a:t>Documentación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Reporte de resultados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633D4-2D54-F731-C72D-C22BF19EF85C}"/>
              </a:ext>
            </a:extLst>
          </p:cNvPr>
          <p:cNvSpPr txBox="1"/>
          <p:nvPr/>
        </p:nvSpPr>
        <p:spPr>
          <a:xfrm>
            <a:off x="5561574" y="409632"/>
            <a:ext cx="526684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Pruebas unitarias</a:t>
            </a:r>
          </a:p>
          <a:p>
            <a:r>
              <a:rPr lang="es-ES" b="1" dirty="0"/>
              <a:t>Identificación de unidades de prueba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Determinación</a:t>
            </a:r>
            <a:r>
              <a:rPr lang="en-US" dirty="0"/>
              <a:t> de </a:t>
            </a:r>
            <a:r>
              <a:rPr lang="en-US" dirty="0" err="1"/>
              <a:t>unidades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Definición</a:t>
            </a:r>
            <a:r>
              <a:rPr lang="en-US" dirty="0"/>
              <a:t> de </a:t>
            </a:r>
            <a:r>
              <a:rPr lang="en-US" dirty="0" err="1"/>
              <a:t>alcance</a:t>
            </a:r>
            <a:endParaRPr lang="en-US" dirty="0"/>
          </a:p>
          <a:p>
            <a:r>
              <a:rPr lang="en-US" b="1" dirty="0" err="1"/>
              <a:t>Diseño</a:t>
            </a:r>
            <a:r>
              <a:rPr lang="en-US" b="1" dirty="0"/>
              <a:t> de </a:t>
            </a:r>
            <a:r>
              <a:rPr lang="en-US" b="1" dirty="0" err="1"/>
              <a:t>casos</a:t>
            </a:r>
            <a:r>
              <a:rPr lang="en-US" b="1" dirty="0"/>
              <a:t> de </a:t>
            </a:r>
            <a:r>
              <a:rPr lang="en-US" b="1" dirty="0" err="1"/>
              <a:t>prueba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Casos de </a:t>
            </a:r>
            <a:r>
              <a:rPr lang="en-US" dirty="0" err="1"/>
              <a:t>prueba</a:t>
            </a:r>
            <a:r>
              <a:rPr lang="en-US" dirty="0"/>
              <a:t> </a:t>
            </a:r>
            <a:r>
              <a:rPr lang="en-US" dirty="0" err="1"/>
              <a:t>positivos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Casos de </a:t>
            </a:r>
            <a:r>
              <a:rPr lang="en-US" dirty="0" err="1"/>
              <a:t>prueba</a:t>
            </a:r>
            <a:r>
              <a:rPr lang="en-US" dirty="0"/>
              <a:t> </a:t>
            </a:r>
            <a:r>
              <a:rPr lang="en-US" dirty="0" err="1"/>
              <a:t>negativos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Pruebas</a:t>
            </a:r>
            <a:r>
              <a:rPr lang="en-US" dirty="0"/>
              <a:t> de </a:t>
            </a:r>
            <a:r>
              <a:rPr lang="en-US" dirty="0" err="1"/>
              <a:t>borde</a:t>
            </a:r>
            <a:endParaRPr lang="en-US" dirty="0"/>
          </a:p>
          <a:p>
            <a:r>
              <a:rPr lang="es-ES" b="1" dirty="0"/>
              <a:t>Implementación de pruebas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Frameworks</a:t>
            </a:r>
            <a:r>
              <a:rPr lang="es-ES" dirty="0"/>
              <a:t> de pruebas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Escrituras de pruebas</a:t>
            </a:r>
          </a:p>
          <a:p>
            <a:r>
              <a:rPr lang="es-ES" b="1" dirty="0"/>
              <a:t>Ejecución de pruebas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Ejecución automatizada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Integración continua (en cada cambio de código)</a:t>
            </a:r>
          </a:p>
          <a:p>
            <a:r>
              <a:rPr lang="es-ES" b="1" dirty="0"/>
              <a:t>Análisis de resultados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Diagnóstico de fallos</a:t>
            </a:r>
          </a:p>
          <a:p>
            <a:r>
              <a:rPr lang="es-ES" b="1" dirty="0"/>
              <a:t>Corrección y Refactorización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Corrección de errores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Refactorizar el código</a:t>
            </a:r>
          </a:p>
          <a:p>
            <a:r>
              <a:rPr lang="es-ES" b="1" dirty="0"/>
              <a:t>Documentación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Registro de pruebas y resultados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Actualización de pruebas</a:t>
            </a:r>
          </a:p>
        </p:txBody>
      </p:sp>
    </p:spTree>
    <p:extLst>
      <p:ext uri="{BB962C8B-B14F-4D97-AF65-F5344CB8AC3E}">
        <p14:creationId xmlns:p14="http://schemas.microsoft.com/office/powerpoint/2010/main" val="3488029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100AF-9FA8-17FB-192C-BE28445D5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8370" cy="81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6136A-A928-5565-F474-FE8191C13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39" b="55812"/>
          <a:stretch/>
        </p:blipFill>
        <p:spPr>
          <a:xfrm>
            <a:off x="1156357" y="216241"/>
            <a:ext cx="3079950" cy="38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069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100AF-9FA8-17FB-192C-BE28445D5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8370" cy="81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6136A-A928-5565-F474-FE8191C13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750" b="28557"/>
          <a:stretch/>
        </p:blipFill>
        <p:spPr>
          <a:xfrm>
            <a:off x="1375033" y="75335"/>
            <a:ext cx="2902000" cy="668594"/>
          </a:xfrm>
          <a:prstGeom prst="rect">
            <a:avLst/>
          </a:prstGeom>
        </p:spPr>
      </p:pic>
      <p:pic>
        <p:nvPicPr>
          <p:cNvPr id="4" name="Picture 3" descr="A person using a computer&#10;&#10;Description automatically generated">
            <a:extLst>
              <a:ext uri="{FF2B5EF4-FFF2-40B4-BE49-F238E27FC236}">
                <a16:creationId xmlns:a16="http://schemas.microsoft.com/office/drawing/2014/main" id="{7EFAF076-D98B-6A9E-FBD5-B25E20BC5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72" y="1032388"/>
            <a:ext cx="9203255" cy="518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893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100AF-9FA8-17FB-192C-BE28445D5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8370" cy="81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6136A-A928-5565-F474-FE8191C13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750" b="28557"/>
          <a:stretch/>
        </p:blipFill>
        <p:spPr>
          <a:xfrm>
            <a:off x="1375033" y="75335"/>
            <a:ext cx="2902000" cy="668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0AF923-829D-9CC2-19C7-B6C56ED9D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252" y="-19053"/>
            <a:ext cx="7373379" cy="838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C38994-8FDD-6605-DBE2-94933E7B1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351" y="2456547"/>
            <a:ext cx="4586830" cy="194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07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675C97-3DA4-DE25-C4ED-2EDF9A5B2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333"/>
          <a:stretch/>
        </p:blipFill>
        <p:spPr>
          <a:xfrm>
            <a:off x="5292522" y="3168777"/>
            <a:ext cx="6723987" cy="3512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F935D0-312B-9A3F-0954-83CD19447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1212" cy="666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13EAFA-DA9D-9C39-D32C-BC77AC6D97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390"/>
          <a:stretch/>
        </p:blipFill>
        <p:spPr>
          <a:xfrm>
            <a:off x="1066834" y="1"/>
            <a:ext cx="3426264" cy="1124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3B43A5-2DD8-2F25-1683-A5988FA64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594" y="430548"/>
            <a:ext cx="6653854" cy="1430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79BD29-164D-2B99-193F-D86F0C777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491" y="1860988"/>
            <a:ext cx="10781284" cy="25592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D026DB-EA7B-039D-2761-545FAE5BB7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491" y="4420222"/>
            <a:ext cx="6081285" cy="23731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A4F6C8-8C6F-52F0-0718-661279411158}"/>
              </a:ext>
            </a:extLst>
          </p:cNvPr>
          <p:cNvSpPr txBox="1"/>
          <p:nvPr/>
        </p:nvSpPr>
        <p:spPr>
          <a:xfrm>
            <a:off x="7449897" y="6121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Con el equipo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811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100AF-9FA8-17FB-192C-BE28445D5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8370" cy="81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6136A-A928-5565-F474-FE8191C13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750" b="28557"/>
          <a:stretch/>
        </p:blipFill>
        <p:spPr>
          <a:xfrm>
            <a:off x="1375033" y="75335"/>
            <a:ext cx="2902000" cy="6685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7D5430-BF3B-8FE9-EA53-CE51D0A15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056" y="75335"/>
            <a:ext cx="7896944" cy="569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F8115A-415B-3D5B-45BB-ABF39A328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146" y="1288026"/>
            <a:ext cx="4187304" cy="33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53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100AF-9FA8-17FB-192C-BE28445D5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8370" cy="81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6136A-A928-5565-F474-FE8191C13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750" b="28557"/>
          <a:stretch/>
        </p:blipFill>
        <p:spPr>
          <a:xfrm>
            <a:off x="1375033" y="75335"/>
            <a:ext cx="2902000" cy="668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2E94D8-CA12-D413-6558-FC59BA5FC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766" y="115191"/>
            <a:ext cx="6401693" cy="628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3CF367-657A-9223-0B6B-31EEDF3C9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442" y="2246644"/>
            <a:ext cx="7097115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79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100AF-9FA8-17FB-192C-BE28445D5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8370" cy="81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6136A-A928-5565-F474-FE8191C13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750" b="28557"/>
          <a:stretch/>
        </p:blipFill>
        <p:spPr>
          <a:xfrm>
            <a:off x="1375033" y="75335"/>
            <a:ext cx="2902000" cy="6685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2E1D5F-811E-BD64-55D6-C7455AC04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119" y="75335"/>
            <a:ext cx="5725324" cy="514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E75C6B-D5D9-9EE9-B21E-B90EC7215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160" y="1047069"/>
            <a:ext cx="6268325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961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100AF-9FA8-17FB-192C-BE28445D5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8370" cy="81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6136A-A928-5565-F474-FE8191C13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750" b="28557"/>
          <a:stretch/>
        </p:blipFill>
        <p:spPr>
          <a:xfrm>
            <a:off x="1375033" y="75335"/>
            <a:ext cx="2902000" cy="668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1BD0D-FFF7-3375-8092-108B56CAC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018" y="80973"/>
            <a:ext cx="5029902" cy="657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C9EA29-96E9-6B86-3BC1-DBC60E255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444" y="1411028"/>
            <a:ext cx="1619476" cy="771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80FF22-44C5-E0A0-6FBF-2FCAD2A01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85" y="3294022"/>
            <a:ext cx="10126488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371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100AF-9FA8-17FB-192C-BE28445D5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8370" cy="81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6136A-A928-5565-F474-FE8191C13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750" b="28557"/>
          <a:stretch/>
        </p:blipFill>
        <p:spPr>
          <a:xfrm>
            <a:off x="1375033" y="75335"/>
            <a:ext cx="2902000" cy="6685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710B96-7AEE-B17D-4B3C-CD835AD49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033" y="153297"/>
            <a:ext cx="7687748" cy="590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F1C29E-6FED-D534-6F60-41F510839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790" y="1162647"/>
            <a:ext cx="9688277" cy="24482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B845FF-34FD-BA07-CD57-FEC77CE05C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790" y="4270163"/>
            <a:ext cx="3439005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945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100AF-9FA8-17FB-192C-BE28445D5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8370" cy="81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6136A-A928-5565-F474-FE8191C13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750" b="28557"/>
          <a:stretch/>
        </p:blipFill>
        <p:spPr>
          <a:xfrm>
            <a:off x="1375033" y="75335"/>
            <a:ext cx="2902000" cy="668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32B6E8-2919-17FF-C479-4F1CA386A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88" y="64226"/>
            <a:ext cx="6830378" cy="752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04E088-6E5D-F11F-9680-2DD860541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9337" y="2804855"/>
            <a:ext cx="4587091" cy="124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141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100AF-9FA8-17FB-192C-BE28445D5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8370" cy="81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6136A-A928-5565-F474-FE8191C13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750" b="28557"/>
          <a:stretch/>
        </p:blipFill>
        <p:spPr>
          <a:xfrm>
            <a:off x="1375033" y="75335"/>
            <a:ext cx="2902000" cy="6685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18920B-2EDA-B1B1-18EC-197D44D3C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648" y="19928"/>
            <a:ext cx="6382641" cy="724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09A96-B729-B6C3-5ACA-4C202916B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365233"/>
            <a:ext cx="4991797" cy="9812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8FE6AF-D23F-5FAE-4CB9-D3C2989DC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443" y="2776446"/>
            <a:ext cx="6011114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492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100AF-9FA8-17FB-192C-BE28445D5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8370" cy="81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6136A-A928-5565-F474-FE8191C13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750" b="28557"/>
          <a:stretch/>
        </p:blipFill>
        <p:spPr>
          <a:xfrm>
            <a:off x="1375033" y="75335"/>
            <a:ext cx="2902000" cy="668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84D27F-ED2C-FB61-2B1A-347322841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696" y="193720"/>
            <a:ext cx="7347868" cy="431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B5DAAF-4076-B7AF-B23D-421144FBE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312" y="743929"/>
            <a:ext cx="5458587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915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100AF-9FA8-17FB-192C-BE28445D5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8370" cy="81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6136A-A928-5565-F474-FE8191C13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750" b="28557"/>
          <a:stretch/>
        </p:blipFill>
        <p:spPr>
          <a:xfrm>
            <a:off x="1375033" y="75335"/>
            <a:ext cx="2902000" cy="668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BCA6DD-9107-842B-B765-521B148FA675}"/>
              </a:ext>
            </a:extLst>
          </p:cNvPr>
          <p:cNvSpPr txBox="1"/>
          <p:nvPr/>
        </p:nvSpPr>
        <p:spPr>
          <a:xfrm>
            <a:off x="6184490" y="21631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Prueba de pensamiento en voz alta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F34D12-96A8-FAC7-F42B-6FD662F2322D}"/>
              </a:ext>
            </a:extLst>
          </p:cNvPr>
          <p:cNvSpPr txBox="1"/>
          <p:nvPr/>
        </p:nvSpPr>
        <p:spPr>
          <a:xfrm>
            <a:off x="519185" y="1251884"/>
            <a:ext cx="403757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Objetivo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Identificar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con la </a:t>
            </a:r>
            <a:r>
              <a:rPr lang="en-US" dirty="0" err="1"/>
              <a:t>usabilidad</a:t>
            </a:r>
            <a:r>
              <a:rPr lang="en-US" dirty="0"/>
              <a:t> de la </a:t>
            </a:r>
            <a:r>
              <a:rPr lang="en-US" dirty="0" err="1"/>
              <a:t>interfaz</a:t>
            </a:r>
            <a:r>
              <a:rPr lang="en-US" dirty="0"/>
              <a:t> de consulta de </a:t>
            </a:r>
            <a:r>
              <a:rPr lang="en-US" dirty="0" err="1"/>
              <a:t>proyectos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Identificar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con la </a:t>
            </a:r>
            <a:r>
              <a:rPr lang="en-US" dirty="0" err="1"/>
              <a:t>usabilidad</a:t>
            </a:r>
            <a:r>
              <a:rPr lang="en-US" dirty="0"/>
              <a:t> de las </a:t>
            </a:r>
            <a:r>
              <a:rPr lang="en-US" dirty="0" err="1"/>
              <a:t>interfaz</a:t>
            </a:r>
            <a:r>
              <a:rPr lang="en-US" dirty="0"/>
              <a:t> de </a:t>
            </a:r>
            <a:r>
              <a:rPr lang="en-US" dirty="0" err="1"/>
              <a:t>detalles</a:t>
            </a:r>
            <a:r>
              <a:rPr lang="en-US" dirty="0"/>
              <a:t> del </a:t>
            </a:r>
            <a:r>
              <a:rPr lang="en-US" dirty="0" err="1"/>
              <a:t>proyecto</a:t>
            </a:r>
            <a:endParaRPr lang="en-US" dirty="0"/>
          </a:p>
          <a:p>
            <a:r>
              <a:rPr lang="en-US" b="1" dirty="0" err="1"/>
              <a:t>Selección</a:t>
            </a:r>
            <a:r>
              <a:rPr lang="en-US" b="1" dirty="0"/>
              <a:t> de </a:t>
            </a:r>
            <a:r>
              <a:rPr lang="en-US" b="1" dirty="0" err="1"/>
              <a:t>participantes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Alumnos</a:t>
            </a:r>
            <a:r>
              <a:rPr lang="en-US" dirty="0"/>
              <a:t> </a:t>
            </a:r>
            <a:r>
              <a:rPr lang="en-US" dirty="0" err="1"/>
              <a:t>afines</a:t>
            </a:r>
            <a:r>
              <a:rPr lang="en-US" dirty="0"/>
              <a:t> a las </a:t>
            </a:r>
            <a:r>
              <a:rPr lang="en-US" dirty="0" err="1"/>
              <a:t>ciencias</a:t>
            </a:r>
            <a:r>
              <a:rPr lang="en-US" dirty="0"/>
              <a:t> de la </a:t>
            </a:r>
            <a:r>
              <a:rPr lang="en-US" dirty="0" err="1"/>
              <a:t>computación</a:t>
            </a:r>
            <a:r>
              <a:rPr lang="en-US" dirty="0"/>
              <a:t>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cliente</a:t>
            </a:r>
            <a:endParaRPr lang="en-US" dirty="0"/>
          </a:p>
          <a:p>
            <a:r>
              <a:rPr lang="en-US" b="1" dirty="0" err="1"/>
              <a:t>Tareas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Manejar</a:t>
            </a:r>
            <a:r>
              <a:rPr lang="en-US" dirty="0"/>
              <a:t> la </a:t>
            </a:r>
            <a:r>
              <a:rPr lang="en-US" dirty="0" err="1"/>
              <a:t>interfaz</a:t>
            </a:r>
            <a:r>
              <a:rPr lang="en-US" dirty="0"/>
              <a:t> de consulta de </a:t>
            </a:r>
            <a:r>
              <a:rPr lang="en-US" dirty="0" err="1"/>
              <a:t>proyectos</a:t>
            </a:r>
            <a:r>
              <a:rPr lang="en-US" dirty="0"/>
              <a:t> con </a:t>
            </a:r>
            <a:r>
              <a:rPr lang="en-US" dirty="0" err="1"/>
              <a:t>todas</a:t>
            </a:r>
            <a:r>
              <a:rPr lang="en-US" dirty="0"/>
              <a:t> sus </a:t>
            </a:r>
            <a:r>
              <a:rPr lang="en-US" dirty="0" err="1"/>
              <a:t>funciones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Manejar</a:t>
            </a:r>
            <a:r>
              <a:rPr lang="en-US" dirty="0"/>
              <a:t> la </a:t>
            </a:r>
            <a:r>
              <a:rPr lang="en-US" dirty="0" err="1"/>
              <a:t>interfaz</a:t>
            </a:r>
            <a:r>
              <a:rPr lang="en-US" dirty="0"/>
              <a:t> de </a:t>
            </a:r>
            <a:r>
              <a:rPr lang="en-US" dirty="0" err="1"/>
              <a:t>detalles</a:t>
            </a:r>
            <a:r>
              <a:rPr lang="en-US" dirty="0"/>
              <a:t> del </a:t>
            </a:r>
            <a:r>
              <a:rPr lang="en-US" dirty="0" err="1"/>
              <a:t>proyecto</a:t>
            </a:r>
            <a:r>
              <a:rPr lang="en-US" dirty="0"/>
              <a:t> con </a:t>
            </a:r>
            <a:r>
              <a:rPr lang="en-US" dirty="0" err="1"/>
              <a:t>todas</a:t>
            </a:r>
            <a:r>
              <a:rPr lang="en-US" dirty="0"/>
              <a:t> sus </a:t>
            </a:r>
            <a:r>
              <a:rPr lang="en-US" dirty="0" err="1"/>
              <a:t>funciones</a:t>
            </a:r>
            <a:endParaRPr lang="en-US" dirty="0"/>
          </a:p>
          <a:p>
            <a:r>
              <a:rPr lang="en-US" b="1" dirty="0" err="1"/>
              <a:t>Preparación</a:t>
            </a:r>
            <a:r>
              <a:rPr lang="en-US" b="1" dirty="0"/>
              <a:t> del </a:t>
            </a:r>
            <a:r>
              <a:rPr lang="en-US" b="1" dirty="0" err="1"/>
              <a:t>entorno</a:t>
            </a:r>
            <a:r>
              <a:rPr lang="en-US" b="1" dirty="0"/>
              <a:t> de </a:t>
            </a:r>
            <a:r>
              <a:rPr lang="en-US" b="1" dirty="0" err="1"/>
              <a:t>prueba</a:t>
            </a:r>
            <a:endParaRPr lang="en-US" b="1" dirty="0"/>
          </a:p>
          <a:p>
            <a:r>
              <a:rPr lang="en-US" b="1" dirty="0" err="1"/>
              <a:t>Orientación</a:t>
            </a:r>
            <a:r>
              <a:rPr lang="en-US" b="1" dirty="0"/>
              <a:t> </a:t>
            </a:r>
            <a:r>
              <a:rPr lang="en-US" b="1" dirty="0" err="1"/>
              <a:t>inicial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Comentarle</a:t>
            </a:r>
            <a:r>
              <a:rPr lang="en-US" dirty="0"/>
              <a:t> que </a:t>
            </a:r>
            <a:r>
              <a:rPr lang="en-US" dirty="0" err="1"/>
              <a:t>funcionalidades</a:t>
            </a:r>
            <a:r>
              <a:rPr lang="en-US" dirty="0"/>
              <a:t> </a:t>
            </a:r>
            <a:r>
              <a:rPr lang="en-US" dirty="0" err="1"/>
              <a:t>deseemos</a:t>
            </a:r>
            <a:r>
              <a:rPr lang="en-US" dirty="0"/>
              <a:t> que </a:t>
            </a:r>
            <a:r>
              <a:rPr lang="en-US" dirty="0" err="1"/>
              <a:t>pruebe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22FA5B-E3D8-32AB-083E-776FE8DDF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301" y="1927123"/>
            <a:ext cx="7003743" cy="362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196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100AF-9FA8-17FB-192C-BE28445D5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8370" cy="81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6136A-A928-5565-F474-FE8191C13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750" b="28557"/>
          <a:stretch/>
        </p:blipFill>
        <p:spPr>
          <a:xfrm>
            <a:off x="1375033" y="75335"/>
            <a:ext cx="2902000" cy="668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BCA6DD-9107-842B-B765-521B148FA675}"/>
              </a:ext>
            </a:extLst>
          </p:cNvPr>
          <p:cNvSpPr txBox="1"/>
          <p:nvPr/>
        </p:nvSpPr>
        <p:spPr>
          <a:xfrm>
            <a:off x="6184490" y="21631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Prueba de pensamiento en voz alta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F34D12-96A8-FAC7-F42B-6FD662F2322D}"/>
              </a:ext>
            </a:extLst>
          </p:cNvPr>
          <p:cNvSpPr txBox="1"/>
          <p:nvPr/>
        </p:nvSpPr>
        <p:spPr>
          <a:xfrm>
            <a:off x="322541" y="980876"/>
            <a:ext cx="462308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Retroalimentación y reporte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 </a:t>
            </a:r>
            <a:r>
              <a:rPr lang="en-US" dirty="0" err="1"/>
              <a:t>botón</a:t>
            </a:r>
            <a:r>
              <a:rPr lang="en-US" dirty="0"/>
              <a:t> de </a:t>
            </a:r>
            <a:r>
              <a:rPr lang="en-US" dirty="0" err="1"/>
              <a:t>regresar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interfaz</a:t>
            </a:r>
            <a:r>
              <a:rPr lang="en-US" dirty="0"/>
              <a:t> de </a:t>
            </a:r>
            <a:r>
              <a:rPr lang="en-US" dirty="0" err="1"/>
              <a:t>cambiar</a:t>
            </a:r>
            <a:r>
              <a:rPr lang="en-US" dirty="0"/>
              <a:t> </a:t>
            </a:r>
            <a:r>
              <a:rPr lang="en-US" dirty="0" err="1"/>
              <a:t>contraseña</a:t>
            </a:r>
            <a:r>
              <a:rPr lang="en-US" dirty="0"/>
              <a:t> no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posicionado</a:t>
            </a:r>
            <a:r>
              <a:rPr lang="en-US" dirty="0"/>
              <a:t> </a:t>
            </a:r>
            <a:r>
              <a:rPr lang="en-US" dirty="0" err="1"/>
              <a:t>igual</a:t>
            </a:r>
            <a:r>
              <a:rPr lang="en-US" dirty="0"/>
              <a:t> que </a:t>
            </a:r>
            <a:r>
              <a:rPr lang="en-US" dirty="0" err="1"/>
              <a:t>el</a:t>
            </a:r>
            <a:r>
              <a:rPr lang="en-US" dirty="0"/>
              <a:t> resto.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 checklist de la </a:t>
            </a:r>
            <a:r>
              <a:rPr lang="en-US" dirty="0" err="1"/>
              <a:t>interfaz</a:t>
            </a:r>
            <a:r>
              <a:rPr lang="en-US" dirty="0"/>
              <a:t> de </a:t>
            </a:r>
            <a:r>
              <a:rPr lang="en-US" dirty="0" err="1"/>
              <a:t>detalles</a:t>
            </a:r>
            <a:r>
              <a:rPr lang="en-US" dirty="0"/>
              <a:t> </a:t>
            </a:r>
            <a:r>
              <a:rPr lang="en-US" dirty="0" err="1"/>
              <a:t>invita</a:t>
            </a:r>
            <a:r>
              <a:rPr lang="en-US" dirty="0"/>
              <a:t> a </a:t>
            </a:r>
            <a:r>
              <a:rPr lang="en-US" dirty="0" err="1"/>
              <a:t>presionar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no </a:t>
            </a:r>
            <a:r>
              <a:rPr lang="en-US" dirty="0" err="1"/>
              <a:t>hace</a:t>
            </a:r>
            <a:r>
              <a:rPr lang="en-US" dirty="0"/>
              <a:t> nada.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 checklist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realizado</a:t>
            </a:r>
            <a:r>
              <a:rPr lang="en-US" dirty="0"/>
              <a:t> no </a:t>
            </a:r>
            <a:r>
              <a:rPr lang="en-US" dirty="0" err="1"/>
              <a:t>parece</a:t>
            </a:r>
            <a:r>
              <a:rPr lang="en-US" dirty="0"/>
              <a:t> que fuse </a:t>
            </a:r>
            <a:r>
              <a:rPr lang="en-US" dirty="0" err="1"/>
              <a:t>presionable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Letra</a:t>
            </a:r>
            <a:r>
              <a:rPr lang="en-US" dirty="0"/>
              <a:t> del </a:t>
            </a:r>
            <a:r>
              <a:rPr lang="en-US" dirty="0" err="1"/>
              <a:t>gráfico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pequeña</a:t>
            </a:r>
            <a:endParaRPr lang="en-US" dirty="0"/>
          </a:p>
          <a:p>
            <a:r>
              <a:rPr lang="en-US" b="1" dirty="0" err="1"/>
              <a:t>Presentación</a:t>
            </a:r>
            <a:r>
              <a:rPr lang="en-US" b="1" dirty="0"/>
              <a:t> de </a:t>
            </a:r>
            <a:r>
              <a:rPr lang="en-US" b="1" dirty="0" err="1"/>
              <a:t>resultados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 </a:t>
            </a:r>
            <a:r>
              <a:rPr lang="en-US" dirty="0" err="1"/>
              <a:t>impresión</a:t>
            </a:r>
            <a:r>
              <a:rPr lang="en-US" dirty="0"/>
              <a:t> de la </a:t>
            </a:r>
            <a:r>
              <a:rPr lang="en-US" dirty="0" err="1"/>
              <a:t>importancia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</a:t>
            </a:r>
            <a:r>
              <a:rPr lang="en-US" dirty="0" err="1"/>
              <a:t>fue</a:t>
            </a:r>
            <a:r>
              <a:rPr lang="en-US" dirty="0"/>
              <a:t> la </a:t>
            </a:r>
            <a:r>
              <a:rPr lang="en-US" dirty="0" err="1"/>
              <a:t>adecuada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 </a:t>
            </a:r>
            <a:r>
              <a:rPr lang="en-US" dirty="0" err="1"/>
              <a:t>usuario</a:t>
            </a:r>
            <a:r>
              <a:rPr lang="en-US" dirty="0"/>
              <a:t> </a:t>
            </a:r>
            <a:r>
              <a:rPr lang="en-US" dirty="0" err="1"/>
              <a:t>comprendió</a:t>
            </a:r>
            <a:r>
              <a:rPr lang="en-US" dirty="0"/>
              <a:t> </a:t>
            </a:r>
            <a:r>
              <a:rPr lang="en-US" dirty="0" err="1"/>
              <a:t>correctamente</a:t>
            </a:r>
            <a:r>
              <a:rPr lang="en-US" dirty="0"/>
              <a:t> la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proporcionada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 </a:t>
            </a:r>
            <a:r>
              <a:rPr lang="en-US" dirty="0" err="1"/>
              <a:t>usuario</a:t>
            </a:r>
            <a:r>
              <a:rPr lang="en-US" dirty="0"/>
              <a:t> </a:t>
            </a:r>
            <a:r>
              <a:rPr lang="en-US" dirty="0" err="1"/>
              <a:t>intuyó</a:t>
            </a:r>
            <a:r>
              <a:rPr lang="en-US" dirty="0"/>
              <a:t> </a:t>
            </a:r>
            <a:r>
              <a:rPr lang="en-US" dirty="0" err="1"/>
              <a:t>correctamente</a:t>
            </a:r>
            <a:r>
              <a:rPr lang="en-US" dirty="0"/>
              <a:t> las </a:t>
            </a:r>
            <a:r>
              <a:rPr lang="en-US" dirty="0" err="1"/>
              <a:t>funcionalidades</a:t>
            </a:r>
            <a:r>
              <a:rPr lang="en-US" dirty="0"/>
              <a:t> que no </a:t>
            </a:r>
            <a:r>
              <a:rPr lang="en-US" dirty="0" err="1"/>
              <a:t>fueron</a:t>
            </a:r>
            <a:r>
              <a:rPr lang="en-US" dirty="0"/>
              <a:t> </a:t>
            </a:r>
            <a:r>
              <a:rPr lang="en-US" dirty="0" err="1"/>
              <a:t>explciadas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 </a:t>
            </a:r>
            <a:r>
              <a:rPr lang="en-US" dirty="0" err="1"/>
              <a:t>usuario</a:t>
            </a:r>
            <a:r>
              <a:rPr lang="en-US" dirty="0"/>
              <a:t> </a:t>
            </a:r>
            <a:r>
              <a:rPr lang="en-US" dirty="0" err="1"/>
              <a:t>comentó</a:t>
            </a:r>
            <a:r>
              <a:rPr lang="en-US" dirty="0"/>
              <a:t> que la </a:t>
            </a:r>
            <a:r>
              <a:rPr lang="en-US" dirty="0" err="1"/>
              <a:t>interfaz</a:t>
            </a:r>
            <a:r>
              <a:rPr lang="en-US" dirty="0"/>
              <a:t> era </a:t>
            </a:r>
            <a:r>
              <a:rPr lang="en-US" dirty="0" err="1"/>
              <a:t>agradable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 </a:t>
            </a:r>
            <a:r>
              <a:rPr lang="en-US" dirty="0" err="1"/>
              <a:t>necesario</a:t>
            </a:r>
            <a:r>
              <a:rPr lang="en-US" dirty="0"/>
              <a:t> resolver las </a:t>
            </a:r>
            <a:r>
              <a:rPr lang="en-US" dirty="0" err="1"/>
              <a:t>situaciones</a:t>
            </a:r>
            <a:r>
              <a:rPr lang="en-US" dirty="0"/>
              <a:t> de la </a:t>
            </a:r>
            <a:r>
              <a:rPr lang="en-US" dirty="0" err="1"/>
              <a:t>sección</a:t>
            </a:r>
            <a:r>
              <a:rPr lang="en-US" dirty="0"/>
              <a:t> anterior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4AEFE2-AE01-67F9-2998-FFE8322FE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207" y="714432"/>
            <a:ext cx="2446762" cy="2097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5908A8-08B4-3098-87FC-1AF59B211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5003320" cy="15881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260B0F-7FBE-12CD-1FA1-3721CA094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7660" y="883214"/>
            <a:ext cx="1771897" cy="22482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DF41C3-4F9C-B589-4B7D-8DBABA7EC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038623"/>
            <a:ext cx="2133898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74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F935D0-312B-9A3F-0954-83CD1944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81212" cy="666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13EAFA-DA9D-9C39-D32C-BC77AC6D97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390"/>
          <a:stretch/>
        </p:blipFill>
        <p:spPr>
          <a:xfrm>
            <a:off x="1066834" y="1"/>
            <a:ext cx="3426264" cy="11247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A4F6C8-8C6F-52F0-0718-661279411158}"/>
              </a:ext>
            </a:extLst>
          </p:cNvPr>
          <p:cNvSpPr txBox="1"/>
          <p:nvPr/>
        </p:nvSpPr>
        <p:spPr>
          <a:xfrm>
            <a:off x="7449897" y="61216"/>
            <a:ext cx="2384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Con el socio formador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7C73C-76DF-7FBF-5C20-4C380AB1E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145" y="604498"/>
            <a:ext cx="6601746" cy="8764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CA13A7-6996-D114-98C9-9DE89024C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122" y="1480920"/>
            <a:ext cx="7053949" cy="30294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3E4144-6518-2320-100F-41649500B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528307"/>
            <a:ext cx="5875805" cy="294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889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100AF-9FA8-17FB-192C-BE28445D5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8370" cy="81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6136A-A928-5565-F474-FE8191C13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835"/>
          <a:stretch/>
        </p:blipFill>
        <p:spPr>
          <a:xfrm>
            <a:off x="1342370" y="0"/>
            <a:ext cx="4901114" cy="119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89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F935D0-312B-9A3F-0954-83CD1944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2" y="101864"/>
            <a:ext cx="981212" cy="666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13EAFA-DA9D-9C39-D32C-BC77AC6D97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69" b="20657"/>
          <a:stretch/>
        </p:blipFill>
        <p:spPr>
          <a:xfrm>
            <a:off x="1167418" y="54864"/>
            <a:ext cx="3426264" cy="8229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38FF8B-DD39-E88F-552B-56064A679A8C}"/>
              </a:ext>
            </a:extLst>
          </p:cNvPr>
          <p:cNvSpPr txBox="1"/>
          <p:nvPr/>
        </p:nvSpPr>
        <p:spPr>
          <a:xfrm>
            <a:off x="6283842" y="0"/>
            <a:ext cx="5688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Separar a las personas del 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Visión global del 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Centrarse en los intereses, no en las posiciones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Inventar opciones en beneficio mutuo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8D204B-DCAD-CB3A-6E6E-1C19CB638CC4}"/>
              </a:ext>
            </a:extLst>
          </p:cNvPr>
          <p:cNvSpPr txBox="1"/>
          <p:nvPr/>
        </p:nvSpPr>
        <p:spPr>
          <a:xfrm>
            <a:off x="244549" y="2195923"/>
            <a:ext cx="65177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Ejemplo exposición de avances viernes 31 de mayo.</a:t>
            </a:r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Armando enfermó sin terminar su parte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Enfocamos en hacer el trabajo antes de la exposición.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No nos había mandado el documento, lo hicimos. El socio no vino, creamos el </a:t>
            </a:r>
            <a:r>
              <a:rPr lang="es-MX" dirty="0" err="1"/>
              <a:t>forms</a:t>
            </a:r>
            <a:r>
              <a:rPr lang="es-MX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A todos nos interesaba presentar la evidencia, no pensamos en que no era nuestra parte.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Hicimos un esfuerzo colaborativo extra, resolvimos y tuvimos una exposición exitosa. No acusamos a Armando, cuando se alivié el también hará un esfuerzo por nosotros. Todos salimos ganando.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08CA23-E329-5515-EACB-6BDBF18EE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830" y="1329071"/>
            <a:ext cx="3086442" cy="514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27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F935D0-312B-9A3F-0954-83CD1944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2" y="101864"/>
            <a:ext cx="981212" cy="666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13EAFA-DA9D-9C39-D32C-BC77AC6D97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715" b="3227"/>
          <a:stretch/>
        </p:blipFill>
        <p:spPr>
          <a:xfrm>
            <a:off x="1194850" y="224973"/>
            <a:ext cx="3426264" cy="4206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23371-D521-B130-E6ED-005EC0D4A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747" y="768707"/>
            <a:ext cx="8068801" cy="2381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AC0ACD-6E93-AACD-D712-63F71FD4F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64" y="3557392"/>
            <a:ext cx="8754697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03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F935D0-312B-9A3F-0954-83CD1944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2" y="101864"/>
            <a:ext cx="981212" cy="6668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B77414-5276-401C-15FD-4CD3A77F0311}"/>
              </a:ext>
            </a:extLst>
          </p:cNvPr>
          <p:cNvSpPr txBox="1"/>
          <p:nvPr/>
        </p:nvSpPr>
        <p:spPr>
          <a:xfrm>
            <a:off x="1246909" y="250619"/>
            <a:ext cx="4994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Escucha activa – Con los compañeros de equipo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7D5F0-FD8A-7A8D-0546-67AE4043E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93" y="945641"/>
            <a:ext cx="8888065" cy="3629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751302-CC48-458D-14A4-8B7DD7EE6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777" y="3380890"/>
            <a:ext cx="8945223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25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3037</TotalTime>
  <Words>1004</Words>
  <Application>Microsoft Office PowerPoint</Application>
  <PresentationFormat>Widescreen</PresentationFormat>
  <Paragraphs>147</Paragraphs>
  <Slides>60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Imanol Muñiz Ramirez</dc:creator>
  <cp:lastModifiedBy>Imanol Muñiz Ramirez</cp:lastModifiedBy>
  <cp:revision>13</cp:revision>
  <dcterms:created xsi:type="dcterms:W3CDTF">2024-05-23T20:03:10Z</dcterms:created>
  <dcterms:modified xsi:type="dcterms:W3CDTF">2024-06-07T21:08:47Z</dcterms:modified>
</cp:coreProperties>
</file>